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94843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73626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927782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347460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705735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92654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CC913F3-09C3-4D17-8920-D017324F6C63}" type="datetimeFigureOut">
              <a:rPr lang="ar-IQ" smtClean="0"/>
              <a:t>22/05/1442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98660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CC913F3-09C3-4D17-8920-D017324F6C63}" type="datetimeFigureOut">
              <a:rPr lang="ar-IQ" smtClean="0"/>
              <a:t>22/05/1442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62183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913F3-09C3-4D17-8920-D017324F6C63}" type="datetimeFigureOut">
              <a:rPr lang="ar-IQ" smtClean="0"/>
              <a:t>22/05/1442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417031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555717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174681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CC913F3-09C3-4D17-8920-D017324F6C63}" type="datetimeFigureOut">
              <a:rPr lang="ar-IQ" smtClean="0"/>
              <a:t>22/05/1442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CA94E5-1B2D-45E8-8675-5FA83C248CCB}" type="slidenum">
              <a:rPr lang="ar-IQ" smtClean="0"/>
              <a:t>‹#›</a:t>
            </a:fld>
            <a:endParaRPr lang="ar-IQ"/>
          </a:p>
        </p:txBody>
      </p:sp>
    </p:spTree>
    <p:extLst>
      <p:ext uri="{BB962C8B-B14F-4D97-AF65-F5344CB8AC3E}">
        <p14:creationId xmlns:p14="http://schemas.microsoft.com/office/powerpoint/2010/main" val="2139869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3051770"/>
          </a:xfrm>
        </p:spPr>
        <p:txBody>
          <a:bodyPr/>
          <a:lstStyle/>
          <a:p>
            <a:r>
              <a:rPr lang="ar-IQ" dirty="0" smtClean="0">
                <a:solidFill>
                  <a:srgbClr val="C00000"/>
                </a:solidFill>
              </a:rPr>
              <a:t>جامعة بنها- كلية الآداب </a:t>
            </a:r>
            <a:br>
              <a:rPr lang="ar-IQ" dirty="0" smtClean="0">
                <a:solidFill>
                  <a:srgbClr val="C00000"/>
                </a:solidFill>
              </a:rPr>
            </a:br>
            <a:r>
              <a:rPr lang="ar-IQ" dirty="0" smtClean="0">
                <a:solidFill>
                  <a:srgbClr val="C00000"/>
                </a:solidFill>
              </a:rPr>
              <a:t>قسم الإعلام-الفرقة الأولى</a:t>
            </a:r>
            <a:br>
              <a:rPr lang="ar-IQ" dirty="0" smtClean="0">
                <a:solidFill>
                  <a:srgbClr val="C00000"/>
                </a:solidFill>
              </a:rPr>
            </a:br>
            <a:r>
              <a:rPr lang="ar-IQ" dirty="0" smtClean="0">
                <a:solidFill>
                  <a:srgbClr val="C00000"/>
                </a:solidFill>
              </a:rPr>
              <a:t>المادة: مبادئ </a:t>
            </a:r>
            <a:r>
              <a:rPr lang="ar-IQ" smtClean="0">
                <a:solidFill>
                  <a:srgbClr val="C00000"/>
                </a:solidFill>
              </a:rPr>
              <a:t>علم </a:t>
            </a:r>
            <a:r>
              <a:rPr lang="ar-IQ" smtClean="0">
                <a:solidFill>
                  <a:srgbClr val="C00000"/>
                </a:solidFill>
              </a:rPr>
              <a:t>الاقتصاد</a:t>
            </a:r>
            <a:br>
              <a:rPr lang="ar-IQ" smtClean="0">
                <a:solidFill>
                  <a:srgbClr val="C00000"/>
                </a:solidFill>
              </a:rPr>
            </a:br>
            <a:r>
              <a:rPr lang="ar-IQ" smtClean="0">
                <a:solidFill>
                  <a:srgbClr val="C00000"/>
                </a:solidFill>
              </a:rPr>
              <a:t>المحاضرة السابعة</a:t>
            </a:r>
            <a:endParaRPr lang="ar-IQ" dirty="0">
              <a:solidFill>
                <a:srgbClr val="C00000"/>
              </a:solidFill>
            </a:endParaRPr>
          </a:p>
        </p:txBody>
      </p:sp>
      <p:sp>
        <p:nvSpPr>
          <p:cNvPr id="3" name="Subtitle 2"/>
          <p:cNvSpPr>
            <a:spLocks noGrp="1"/>
          </p:cNvSpPr>
          <p:nvPr>
            <p:ph type="subTitle" idx="1"/>
          </p:nvPr>
        </p:nvSpPr>
        <p:spPr/>
        <p:txBody>
          <a:bodyPr/>
          <a:lstStyle/>
          <a:p>
            <a:r>
              <a:rPr lang="ar-IQ" dirty="0" smtClean="0">
                <a:solidFill>
                  <a:schemeClr val="tx1"/>
                </a:solidFill>
              </a:rPr>
              <a:t>إعداد:</a:t>
            </a:r>
          </a:p>
          <a:p>
            <a:r>
              <a:rPr lang="ar-IQ" dirty="0" smtClean="0">
                <a:solidFill>
                  <a:schemeClr val="tx1"/>
                </a:solidFill>
              </a:rPr>
              <a:t>الدكتور: فتحى ابراهيم</a:t>
            </a:r>
            <a:endParaRPr lang="ar-IQ" dirty="0">
              <a:solidFill>
                <a:schemeClr val="tx1"/>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12446"/>
    </mc:Choice>
    <mc:Fallback xmlns="">
      <p:transition spd="slow" advTm="1244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20680"/>
          </a:xfrm>
        </p:spPr>
        <p:txBody>
          <a:bodyPr>
            <a:noAutofit/>
          </a:bodyPr>
          <a:lstStyle/>
          <a:p>
            <a:r>
              <a:rPr lang="ar-SA" b="1" dirty="0"/>
              <a:t>المبحث</a:t>
            </a:r>
            <a:r>
              <a:rPr lang="ar-EG" b="1" dirty="0"/>
              <a:t> الثالث:</a:t>
            </a:r>
            <a:endParaRPr lang="en-US" dirty="0"/>
          </a:p>
          <a:p>
            <a:r>
              <a:rPr lang="ar-SA" b="1" dirty="0"/>
              <a:t>نظام الاقتصاد المختلط</a:t>
            </a:r>
            <a:endParaRPr lang="en-US" dirty="0"/>
          </a:p>
          <a:p>
            <a:r>
              <a:rPr lang="ar-SA" dirty="0"/>
              <a:t>النظام الاقتصادي المختلط هو اقتصاد منظم مع بعض عناصر السوق الحرة وبعض عناصر الأنظمة الاشتراكية، إذ يستند على مبدأ الاستمرارية بطريقة ما بين الرأسمالية الخالصة والاشتراكية الخالصة.</a:t>
            </a:r>
            <a:endParaRPr lang="en-US" dirty="0"/>
          </a:p>
          <a:p>
            <a:r>
              <a:rPr lang="ar-SA" dirty="0"/>
              <a:t> تحافظ الاقتصادات المختلطة عادةً على الملكية الخاصة وتسيطر على غالبية وسائل الإنتاج، إلا أن ذلك يتم وفق الشروط الحكومية</a:t>
            </a:r>
            <a:r>
              <a:rPr lang="en-US" dirty="0"/>
              <a:t>.</a:t>
            </a:r>
            <a:endParaRPr lang="ar-IQ" dirty="0"/>
          </a:p>
          <a:p>
            <a:endParaRPr lang="en-US" dirty="0"/>
          </a:p>
        </p:txBody>
      </p:sp>
    </p:spTree>
    <p:extLst>
      <p:ext uri="{BB962C8B-B14F-4D97-AF65-F5344CB8AC3E}">
        <p14:creationId xmlns:p14="http://schemas.microsoft.com/office/powerpoint/2010/main" val="3960641039"/>
      </p:ext>
    </p:extLst>
  </p:cSld>
  <p:clrMapOvr>
    <a:masterClrMapping/>
  </p:clrMapOvr>
  <mc:AlternateContent xmlns:mc="http://schemas.openxmlformats.org/markup-compatibility/2006" xmlns:p14="http://schemas.microsoft.com/office/powerpoint/2010/main">
    <mc:Choice Requires="p14">
      <p:transition spd="slow" p14:dur="2000" advTm="13206"/>
    </mc:Choice>
    <mc:Fallback xmlns="">
      <p:transition spd="slow" advTm="1320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ar-SA" b="1" dirty="0"/>
              <a:t> النظام الإسلامى:</a:t>
            </a:r>
            <a:endParaRPr lang="en-US" dirty="0"/>
          </a:p>
          <a:p>
            <a:r>
              <a:rPr lang="ar-SA" b="1" dirty="0"/>
              <a:t>تعريف نظام الاقتصاد الإسلاميّ</a:t>
            </a:r>
            <a:r>
              <a:rPr lang="ar-SA" dirty="0"/>
              <a:t> </a:t>
            </a:r>
            <a:endParaRPr lang="en-US" dirty="0"/>
          </a:p>
          <a:p>
            <a:r>
              <a:rPr lang="ar-SA" dirty="0"/>
              <a:t>نظام الاقتصاد الإسلاميّ أسلوب اقتصاديّ مُعتَمِد على الإسلام في استخدام الموارد من أجل توفير حاجات الناس. </a:t>
            </a:r>
            <a:endParaRPr lang="en-US" dirty="0"/>
          </a:p>
          <a:p>
            <a:r>
              <a:rPr lang="ar-SA" dirty="0"/>
              <a:t>ويُعرف نظام الاقتصاد الإسلاميّ أيضاً بأنّه "</a:t>
            </a:r>
            <a:r>
              <a:rPr lang="ar-SA" b="1" dirty="0"/>
              <a:t>نظام مُرتبط بالعقيدة والأخلاق الإسلاميّة، يحتوي على مجموعة من الإرشادات التي تساهم في التحكّم بالسلوك الاقتصاديّ؛ وتحديداً في مجالات الادّخار والإنفاق</a:t>
            </a:r>
            <a:r>
              <a:rPr lang="ar-SA" dirty="0"/>
              <a:t>".</a:t>
            </a:r>
            <a:endParaRPr lang="en-US" dirty="0"/>
          </a:p>
        </p:txBody>
      </p:sp>
    </p:spTree>
    <p:extLst>
      <p:ext uri="{BB962C8B-B14F-4D97-AF65-F5344CB8AC3E}">
        <p14:creationId xmlns:p14="http://schemas.microsoft.com/office/powerpoint/2010/main" val="257799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r>
              <a:rPr lang="ar-IQ" b="1" dirty="0"/>
              <a:t>مصطلحات اقتصادية</a:t>
            </a:r>
            <a:endParaRPr lang="en-US" b="1" dirty="0"/>
          </a:p>
          <a:p>
            <a:r>
              <a:rPr lang="en-US" b="1" dirty="0"/>
              <a:t> </a:t>
            </a:r>
            <a:r>
              <a:rPr lang="ar-SA" b="1" dirty="0"/>
              <a:t>النظام الاقتصادي</a:t>
            </a:r>
            <a:r>
              <a:rPr lang="en-US" b="1" dirty="0"/>
              <a:t> Economic System:</a:t>
            </a:r>
            <a:r>
              <a:rPr lang="en-US" dirty="0"/>
              <a:t> </a:t>
            </a:r>
            <a:r>
              <a:rPr lang="ar-SA" dirty="0"/>
              <a:t>النظام الذي يحكم سيْر الحياة الاقتصادية في دولة ما في زمان بعينِه. وقد عرف التاريخ الحديث نوعين رئيسيين من النظم الاقتصادية، وهما النظام الرأسمالي والنظام الإشتراكي، وفيما بينهما وجدت نظم اقتصادية مختلفة تقترب من أيهما أو تبتعد حسب الأيدولوجية التي تعتنقها الدولة</a:t>
            </a:r>
            <a:r>
              <a:rPr lang="en-US" dirty="0"/>
              <a:t>.</a:t>
            </a:r>
          </a:p>
          <a:p>
            <a:endParaRPr lang="en-US" dirty="0"/>
          </a:p>
        </p:txBody>
      </p:sp>
    </p:spTree>
    <p:extLst>
      <p:ext uri="{BB962C8B-B14F-4D97-AF65-F5344CB8AC3E}">
        <p14:creationId xmlns:p14="http://schemas.microsoft.com/office/powerpoint/2010/main" val="453553526"/>
      </p:ext>
    </p:extLst>
  </p:cSld>
  <p:clrMapOvr>
    <a:masterClrMapping/>
  </p:clrMapOvr>
  <mc:AlternateContent xmlns:mc="http://schemas.openxmlformats.org/markup-compatibility/2006" xmlns:p14="http://schemas.microsoft.com/office/powerpoint/2010/main">
    <mc:Choice Requires="p14">
      <p:transition spd="slow" p14:dur="2000" advTm="100"/>
    </mc:Choice>
    <mc:Fallback xmlns="">
      <p:transition spd="slow" advTm="1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Autofit/>
          </a:bodyPr>
          <a:lstStyle/>
          <a:p>
            <a:r>
              <a:rPr lang="en-US" sz="2800" b="1" dirty="0"/>
              <a:t>(6)</a:t>
            </a:r>
            <a:r>
              <a:rPr lang="ar-SA" sz="2800" b="1" dirty="0"/>
              <a:t>النمو الاقتصادي</a:t>
            </a:r>
            <a:r>
              <a:rPr lang="en-US" sz="2800" b="1" dirty="0"/>
              <a:t> Economic growth:</a:t>
            </a:r>
            <a:r>
              <a:rPr lang="en-US" sz="2800" dirty="0"/>
              <a:t> </a:t>
            </a:r>
            <a:r>
              <a:rPr lang="ar-SA" sz="2800" dirty="0"/>
              <a:t>تغيير إيجابي ذو طابع كمي، في مستوى إنتاج السلع والخدمات بدولة ما في فترة زمنية معينة، باستخدام عناصر الإنتاج الرئيسية، وهي الأرض والعمل ورأس المال والتنظيم، حيث تستثمر الدولة مواردها بتوجيهها لإنشاء مشروعات جديدة أو لتحسين مشروعات قائمة، لرفع مستوي معيشة أفرادها</a:t>
            </a:r>
            <a:r>
              <a:rPr lang="en-US" sz="2800" dirty="0"/>
              <a:t>.</a:t>
            </a:r>
          </a:p>
          <a:p>
            <a:r>
              <a:rPr lang="en-US" sz="2800" b="1" dirty="0"/>
              <a:t>) </a:t>
            </a:r>
            <a:r>
              <a:rPr lang="ar-SA" sz="2800" b="1" dirty="0"/>
              <a:t>إجمالي الدخل القومي</a:t>
            </a:r>
            <a:r>
              <a:rPr lang="en-US" sz="2800" b="1" dirty="0"/>
              <a:t> Gross National Income GNI :</a:t>
            </a:r>
            <a:r>
              <a:rPr lang="en-US" sz="2800" dirty="0"/>
              <a:t> </a:t>
            </a:r>
            <a:r>
              <a:rPr lang="ar-SA" sz="2800" dirty="0"/>
              <a:t>مجموع عوائد عناصر الانتاج الوطنية، المستخدمة في الإنتاج سواء داخل الدولة أو خارجها، خلال فترة زمنية محددة</a:t>
            </a:r>
            <a:r>
              <a:rPr lang="en-US" sz="2800" dirty="0"/>
              <a:t>.</a:t>
            </a:r>
          </a:p>
          <a:p>
            <a:r>
              <a:rPr lang="en-US" sz="2800" b="1" dirty="0"/>
              <a:t>)  </a:t>
            </a:r>
            <a:r>
              <a:rPr lang="ar-SA" sz="2800" b="1" dirty="0"/>
              <a:t>الإنفاق القومي</a:t>
            </a:r>
            <a:r>
              <a:rPr lang="en-US" sz="2800" b="1" dirty="0"/>
              <a:t> National Spending:</a:t>
            </a:r>
            <a:r>
              <a:rPr lang="en-US" sz="2800" dirty="0"/>
              <a:t> </a:t>
            </a:r>
            <a:r>
              <a:rPr lang="ar-SA" sz="2800" dirty="0"/>
              <a:t>الإنفاق الذي تقوم به القطاعات الاقتصادية المختلفة (أفراد – هيئات – منشأت)، للحصول على السلع والخدمات النهائية، لأغراض إستهلاكها أو إقتنائها أو تصديرها، خلال فترة زمنية معينة</a:t>
            </a:r>
            <a:r>
              <a:rPr lang="en-US" sz="2800" dirty="0"/>
              <a:t>.</a:t>
            </a:r>
          </a:p>
          <a:p>
            <a:endParaRPr lang="en-US" sz="2800" dirty="0"/>
          </a:p>
        </p:txBody>
      </p:sp>
    </p:spTree>
    <p:extLst>
      <p:ext uri="{BB962C8B-B14F-4D97-AF65-F5344CB8AC3E}">
        <p14:creationId xmlns:p14="http://schemas.microsoft.com/office/powerpoint/2010/main" val="3978343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Autofit/>
          </a:bodyPr>
          <a:lstStyle/>
          <a:p>
            <a:r>
              <a:rPr lang="en-US" sz="2800" b="1" dirty="0"/>
              <a:t> (18) </a:t>
            </a:r>
            <a:r>
              <a:rPr lang="ar-SA" sz="2800" b="1" dirty="0"/>
              <a:t>الإنفاق الإستهلاكي</a:t>
            </a:r>
            <a:r>
              <a:rPr lang="en-US" sz="2800" b="1" dirty="0"/>
              <a:t> Consumer Spending:</a:t>
            </a:r>
            <a:r>
              <a:rPr lang="en-US" sz="2800" dirty="0"/>
              <a:t> </a:t>
            </a:r>
            <a:r>
              <a:rPr lang="ar-SA" sz="2800" dirty="0"/>
              <a:t>الإنفاق على شراء السلع المعمرة وغير المعمرة والخدمات من قبل الأفراد أو العائلات، وهو يشكل الجزء الأكبر من الطلب الإجمالي على مستوى الاقتصاد الكلي</a:t>
            </a:r>
            <a:endParaRPr lang="en-US" sz="2800" dirty="0"/>
          </a:p>
          <a:p>
            <a:r>
              <a:rPr lang="en-US" sz="2800" b="1" dirty="0"/>
              <a:t>) </a:t>
            </a:r>
            <a:r>
              <a:rPr lang="ar-SA" sz="2800" b="1" dirty="0"/>
              <a:t>الرواج الاقتصادي</a:t>
            </a:r>
            <a:r>
              <a:rPr lang="en-US" sz="2800" b="1" dirty="0"/>
              <a:t> Economic Boom:</a:t>
            </a:r>
            <a:r>
              <a:rPr lang="en-US" sz="2800" dirty="0"/>
              <a:t> </a:t>
            </a:r>
            <a:r>
              <a:rPr lang="ar-SA" sz="2800" dirty="0"/>
              <a:t>يطلق عليه الفورة الاقتصادية، حيث يحدث انتعاش إقتصادي، فينخفض العجز في الموازنة العامة للدولة، كنتيجة لارتفاع معدلات النمو الاقتصادي، وزيادة مستويات الدخل</a:t>
            </a:r>
            <a:r>
              <a:rPr lang="en-US" sz="2800" dirty="0"/>
              <a:t>.</a:t>
            </a:r>
          </a:p>
          <a:p>
            <a:r>
              <a:rPr lang="en-US" sz="2800" b="1" dirty="0"/>
              <a:t>(27) </a:t>
            </a:r>
            <a:r>
              <a:rPr lang="ar-SA" sz="2800" b="1" dirty="0"/>
              <a:t>الركود الاقتصادي</a:t>
            </a:r>
            <a:r>
              <a:rPr lang="en-US" sz="2800" b="1" dirty="0"/>
              <a:t> :</a:t>
            </a:r>
            <a:r>
              <a:rPr lang="en-US" sz="2800" dirty="0"/>
              <a:t> </a:t>
            </a:r>
            <a:r>
              <a:rPr lang="ar-SA" sz="2800" dirty="0"/>
              <a:t>مصطلح يعبر عن هبوط وتراجع كبير وملحوظ في النشاط والنمو الاقتصادي لمنطقة أو لسوق معين، وعادة مايكون نابعاً من أن الإنتاج يفوق الاستهلاك، الأمر الذي يؤدي إلى كساد البضاعة وانخفاض الأسعار</a:t>
            </a:r>
            <a:r>
              <a:rPr lang="en-US" sz="2800" dirty="0"/>
              <a:t>.</a:t>
            </a:r>
          </a:p>
          <a:p>
            <a:endParaRPr lang="en-US" sz="2800" dirty="0"/>
          </a:p>
        </p:txBody>
      </p:sp>
    </p:spTree>
    <p:extLst>
      <p:ext uri="{BB962C8B-B14F-4D97-AF65-F5344CB8AC3E}">
        <p14:creationId xmlns:p14="http://schemas.microsoft.com/office/powerpoint/2010/main" val="4252169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Autofit/>
          </a:bodyPr>
          <a:lstStyle/>
          <a:p>
            <a:r>
              <a:rPr lang="en-US" b="1" dirty="0" smtClean="0"/>
              <a:t>(</a:t>
            </a:r>
            <a:r>
              <a:rPr lang="en-US" b="1" dirty="0"/>
              <a:t>28)  </a:t>
            </a:r>
            <a:r>
              <a:rPr lang="ar-SA" b="1" dirty="0"/>
              <a:t>الكساد الاقتصادي</a:t>
            </a:r>
            <a:r>
              <a:rPr lang="en-US" b="1" dirty="0"/>
              <a:t> Economic Depression: </a:t>
            </a:r>
            <a:r>
              <a:rPr lang="ar-SA" dirty="0"/>
              <a:t>فترة مطولة من الركود الحاد، المصحوب بتراجع وانكماش النشاط الاقتصادي للدولة، وضعف بجميع القطاعات، فتكون النتائج أشد قسوة والآثار الناجمة شديدة</a:t>
            </a:r>
            <a:r>
              <a:rPr lang="en-US" dirty="0" smtClean="0"/>
              <a:t>.</a:t>
            </a:r>
            <a:r>
              <a:rPr lang="en-US" b="1" dirty="0"/>
              <a:t> </a:t>
            </a:r>
            <a:endParaRPr lang="en-US" b="1" dirty="0" smtClean="0"/>
          </a:p>
          <a:p>
            <a:r>
              <a:rPr lang="ar-SA" b="1" dirty="0" smtClean="0"/>
              <a:t>منظمـة </a:t>
            </a:r>
            <a:r>
              <a:rPr lang="ar-SA" b="1" dirty="0"/>
              <a:t>التجـارة العالميـة</a:t>
            </a:r>
            <a:r>
              <a:rPr lang="en-US" b="1" dirty="0"/>
              <a:t> WTO :</a:t>
            </a:r>
            <a:r>
              <a:rPr lang="en-US" dirty="0"/>
              <a:t> </a:t>
            </a:r>
            <a:r>
              <a:rPr lang="ar-SA" dirty="0"/>
              <a:t>هي منظمـة دولية، تأسست 1995، تعنى بتطبيق قواعـد التجارة العالمية بين الأمم، وتتمثل مهمتها الرئيسية في ضمان تدفق وانسياب التجارة بسهولة وحرية ويسر، حيث تختص بالقوانين التجارية الدولية</a:t>
            </a:r>
            <a:r>
              <a:rPr lang="en-US" dirty="0" smtClean="0"/>
              <a:t>.</a:t>
            </a:r>
            <a:endParaRPr lang="en-US" dirty="0"/>
          </a:p>
          <a:p>
            <a:r>
              <a:rPr lang="ar-IQ" dirty="0" smtClean="0">
                <a:solidFill>
                  <a:srgbClr val="C00000"/>
                </a:solidFill>
              </a:rPr>
              <a:t>وإلى </a:t>
            </a:r>
            <a:r>
              <a:rPr lang="ar-IQ" dirty="0">
                <a:solidFill>
                  <a:srgbClr val="C00000"/>
                </a:solidFill>
              </a:rPr>
              <a:t>اللقاء فى محاضرة أخرى </a:t>
            </a:r>
          </a:p>
          <a:p>
            <a:pPr algn="l"/>
            <a:r>
              <a:rPr lang="ar-IQ" dirty="0">
                <a:solidFill>
                  <a:srgbClr val="C00000"/>
                </a:solidFill>
              </a:rPr>
              <a:t>خالص تحياتى</a:t>
            </a:r>
          </a:p>
          <a:p>
            <a:endParaRPr lang="en-US" dirty="0"/>
          </a:p>
          <a:p>
            <a:pPr lvl="0"/>
            <a:endParaRPr lang="en-US" dirty="0"/>
          </a:p>
        </p:txBody>
      </p:sp>
    </p:spTree>
    <p:extLst>
      <p:ext uri="{BB962C8B-B14F-4D97-AF65-F5344CB8AC3E}">
        <p14:creationId xmlns:p14="http://schemas.microsoft.com/office/powerpoint/2010/main" val="797941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155</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جامعة بنها- كلية الآداب  قسم الإعلام-الفرقة الأولى المادة: مبادئ علم الاقتصاد المحاضرة السابعة</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77</cp:revision>
  <dcterms:created xsi:type="dcterms:W3CDTF">2020-03-17T06:10:57Z</dcterms:created>
  <dcterms:modified xsi:type="dcterms:W3CDTF">2021-01-04T23:03:02Z</dcterms:modified>
</cp:coreProperties>
</file>